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487" r:id="rId3"/>
    <p:sldId id="503" r:id="rId4"/>
    <p:sldId id="407" r:id="rId5"/>
    <p:sldId id="458" r:id="rId6"/>
    <p:sldId id="486" r:id="rId7"/>
    <p:sldId id="474" r:id="rId8"/>
    <p:sldId id="476" r:id="rId9"/>
    <p:sldId id="477" r:id="rId10"/>
    <p:sldId id="478" r:id="rId11"/>
    <p:sldId id="475" r:id="rId12"/>
    <p:sldId id="510" r:id="rId13"/>
    <p:sldId id="479" r:id="rId14"/>
    <p:sldId id="480" r:id="rId15"/>
    <p:sldId id="481" r:id="rId16"/>
    <p:sldId id="483" r:id="rId17"/>
    <p:sldId id="484"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8" r:id="rId33"/>
    <p:sldId id="502" r:id="rId34"/>
    <p:sldId id="4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65"/>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33</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2/9/23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2/9/23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2/9/23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2/9/23</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2/9/23</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2/9/23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11.png"/><Relationship Id="rId7" Type="http://schemas.openxmlformats.org/officeDocument/2006/relationships/image" Target="../media/image28.emf"/><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0.emf"/><Relationship Id="rId7"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3.xml"/><Relationship Id="rId6" Type="http://schemas.openxmlformats.org/officeDocument/2006/relationships/image" Target="../media/image24.emf"/><Relationship Id="rId11" Type="http://schemas.openxmlformats.org/officeDocument/2006/relationships/image" Target="../media/image36.emf"/><Relationship Id="rId5" Type="http://schemas.openxmlformats.org/officeDocument/2006/relationships/image" Target="../media/image29.emf"/><Relationship Id="rId10" Type="http://schemas.openxmlformats.org/officeDocument/2006/relationships/image" Target="../media/image35.emf"/><Relationship Id="rId4" Type="http://schemas.openxmlformats.org/officeDocument/2006/relationships/image" Target="../media/image28.emf"/><Relationship Id="rId9" Type="http://schemas.openxmlformats.org/officeDocument/2006/relationships/image" Target="../media/image34.emf"/></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1.emf"/><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NUL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47.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50.tiff"/></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2.tiff"/></Relationships>
</file>

<file path=ppt/slides/_rels/slide2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3.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52.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29.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3.emf"/><Relationship Id="rId7" Type="http://schemas.openxmlformats.org/officeDocument/2006/relationships/image" Target="../media/image31.emf"/><Relationship Id="rId2" Type="http://schemas.openxmlformats.org/officeDocument/2006/relationships/image" Target="../media/image62.emf"/><Relationship Id="rId1" Type="http://schemas.openxmlformats.org/officeDocument/2006/relationships/slideLayout" Target="../slideLayouts/slideLayout13.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 Id="rId9" Type="http://schemas.openxmlformats.org/officeDocument/2006/relationships/image" Target="../media/image6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7.emf"/><Relationship Id="rId1" Type="http://schemas.openxmlformats.org/officeDocument/2006/relationships/slideLayout" Target="../slideLayouts/slideLayout13.xml"/><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9.png"/><Relationship Id="rId7" Type="http://schemas.openxmlformats.org/officeDocument/2006/relationships/image" Target="../media/image8.emf"/><Relationship Id="rId2" Type="http://schemas.openxmlformats.org/officeDocument/2006/relationships/image" Target="../media/image5.tiff"/><Relationship Id="rId1" Type="http://schemas.openxmlformats.org/officeDocument/2006/relationships/slideLayout" Target="../slideLayouts/slideLayout1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4520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5*((0.58/0.52)^2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EBF3821F-9275-8E44-9191-C35ADE854CC3}"/>
              </a:ext>
            </a:extLst>
          </p:cNvPr>
          <p:cNvPicPr>
            <a:picLocks noChangeAspect="1"/>
          </p:cNvPicPr>
          <p:nvPr/>
        </p:nvPicPr>
        <p:blipFill>
          <a:blip r:embed="rId2"/>
          <a:stretch>
            <a:fillRect/>
          </a:stretch>
        </p:blipFill>
        <p:spPr>
          <a:xfrm>
            <a:off x="2907866" y="1939275"/>
            <a:ext cx="6376268" cy="4782201"/>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17</a:t>
            </a:fld>
            <a:endParaRPr lang="en-US"/>
          </a:p>
        </p:txBody>
      </p:sp>
    </p:spTree>
    <p:extLst>
      <p:ext uri="{BB962C8B-B14F-4D97-AF65-F5344CB8AC3E}">
        <p14:creationId xmlns:p14="http://schemas.microsoft.com/office/powerpoint/2010/main" val="234808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48805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488053" cy="461665"/>
              </a:xfrm>
              <a:prstGeom prst="rect">
                <a:avLst/>
              </a:prstGeom>
              <a:blipFill>
                <a:blip r:embed="rId3"/>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16220"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16220" cy="369332"/>
              </a:xfrm>
              <a:prstGeom prst="rect">
                <a:avLst/>
              </a:prstGeom>
              <a:blipFill>
                <a:blip r:embed="rId4"/>
                <a:stretch>
                  <a:fillRect l="-2976" t="-3333" r="-2381"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5CA4ADCC-826F-A940-BB52-FE7B90BDE152}"/>
              </a:ext>
            </a:extLst>
          </p:cNvPr>
          <p:cNvPicPr>
            <a:picLocks noChangeAspect="1"/>
          </p:cNvPicPr>
          <p:nvPr/>
        </p:nvPicPr>
        <p:blipFill>
          <a:blip r:embed="rId2"/>
          <a:stretch>
            <a:fillRect/>
          </a:stretch>
        </p:blipFill>
        <p:spPr>
          <a:xfrm>
            <a:off x="2997200" y="1968501"/>
            <a:ext cx="6197600" cy="4686935"/>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DAA0FE7F-F1C0-194B-8124-5C6D1D7BABF8}"/>
              </a:ext>
            </a:extLst>
          </p:cNvPr>
          <p:cNvPicPr>
            <a:picLocks noChangeAspect="1"/>
          </p:cNvPicPr>
          <p:nvPr/>
        </p:nvPicPr>
        <p:blipFill>
          <a:blip r:embed="rId2"/>
          <a:stretch>
            <a:fillRect/>
          </a:stretch>
        </p:blipFill>
        <p:spPr>
          <a:xfrm>
            <a:off x="3203146" y="2018400"/>
            <a:ext cx="6027351" cy="4520513"/>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64023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p:txBody>
          <a:bodyPr>
            <a:normAutofit fontScale="92500" lnSpcReduction="1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have analytical equations for thermal stresses in the cladding and 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9904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86CF-FF22-9642-AAE5-4CC503A27815}"/>
              </a:ext>
            </a:extLst>
          </p:cNvPr>
          <p:cNvSpPr>
            <a:spLocks noGrp="1"/>
          </p:cNvSpPr>
          <p:nvPr>
            <p:ph type="title"/>
          </p:nvPr>
        </p:nvSpPr>
        <p:spPr/>
        <p:txBody>
          <a:bodyPr/>
          <a:lstStyle/>
          <a:p>
            <a:r>
              <a:rPr lang="en-US" dirty="0"/>
              <a:t>Determine the stress and strain throughout a body</a:t>
            </a:r>
          </a:p>
        </p:txBody>
      </p:sp>
      <p:sp>
        <p:nvSpPr>
          <p:cNvPr id="4" name="Slide Number Placeholder 3">
            <a:extLst>
              <a:ext uri="{FF2B5EF4-FFF2-40B4-BE49-F238E27FC236}">
                <a16:creationId xmlns:a16="http://schemas.microsoft.com/office/drawing/2014/main" id="{68905AF3-4BFA-424F-B41E-CDA81EEFDEB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FE7899A8-993E-F542-A26B-ABA2733C4FA2}"/>
              </a:ext>
            </a:extLst>
          </p:cNvPr>
          <p:cNvPicPr>
            <a:picLocks noChangeAspect="1"/>
          </p:cNvPicPr>
          <p:nvPr/>
        </p:nvPicPr>
        <p:blipFill>
          <a:blip r:embed="rId2"/>
          <a:stretch>
            <a:fillRect/>
          </a:stretch>
        </p:blipFill>
        <p:spPr>
          <a:xfrm>
            <a:off x="53112" y="2611167"/>
            <a:ext cx="4849240" cy="2979814"/>
          </a:xfrm>
          <a:prstGeom prst="rect">
            <a:avLst/>
          </a:prstGeom>
        </p:spPr>
      </p:pic>
      <p:pic>
        <p:nvPicPr>
          <p:cNvPr id="6" name="Picture 5" descr="stress_yy.png">
            <a:extLst>
              <a:ext uri="{FF2B5EF4-FFF2-40B4-BE49-F238E27FC236}">
                <a16:creationId xmlns:a16="http://schemas.microsoft.com/office/drawing/2014/main" id="{E606EB31-1FEC-3041-8202-F438A83EC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478" y="2556840"/>
            <a:ext cx="3491775" cy="3088470"/>
          </a:xfrm>
          <a:prstGeom prst="rect">
            <a:avLst/>
          </a:prstGeom>
        </p:spPr>
      </p:pic>
      <p:pic>
        <p:nvPicPr>
          <p:cNvPr id="7" name="Picture 6" descr="grgr_stress22_final2.png">
            <a:extLst>
              <a:ext uri="{FF2B5EF4-FFF2-40B4-BE49-F238E27FC236}">
                <a16:creationId xmlns:a16="http://schemas.microsoft.com/office/drawing/2014/main" id="{27D9CEAD-3CB5-7E40-B2F5-8CED7D2535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5941" y="3106201"/>
            <a:ext cx="3154948" cy="1989747"/>
          </a:xfrm>
          <a:prstGeom prst="rect">
            <a:avLst/>
          </a:prstGeom>
        </p:spPr>
      </p:pic>
    </p:spTree>
    <p:extLst>
      <p:ext uri="{BB962C8B-B14F-4D97-AF65-F5344CB8AC3E}">
        <p14:creationId xmlns:p14="http://schemas.microsoft.com/office/powerpoint/2010/main" val="55455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710B6-741A-884C-8BF2-44F3E88A95AF}"/>
              </a:ext>
            </a:extLst>
          </p:cNvPr>
          <p:cNvPicPr>
            <a:picLocks noChangeAspect="1"/>
          </p:cNvPicPr>
          <p:nvPr/>
        </p:nvPicPr>
        <p:blipFill>
          <a:blip r:embed="rId2"/>
          <a:stretch>
            <a:fillRect/>
          </a:stretch>
        </p:blipFill>
        <p:spPr>
          <a:xfrm>
            <a:off x="7673333" y="2335337"/>
            <a:ext cx="4365308" cy="3044058"/>
          </a:xfrm>
          <a:prstGeom prst="rect">
            <a:avLst/>
          </a:prstGeom>
        </p:spPr>
      </p:pic>
      <p:sp>
        <p:nvSpPr>
          <p:cNvPr id="2" name="Title 1">
            <a:extLst>
              <a:ext uri="{FF2B5EF4-FFF2-40B4-BE49-F238E27FC236}">
                <a16:creationId xmlns:a16="http://schemas.microsoft.com/office/drawing/2014/main" id="{7183D076-D7FA-0647-ACAB-2470BE77713F}"/>
              </a:ext>
            </a:extLst>
          </p:cNvPr>
          <p:cNvSpPr>
            <a:spLocks noGrp="1"/>
          </p:cNvSpPr>
          <p:nvPr>
            <p:ph type="title"/>
          </p:nvPr>
        </p:nvSpPr>
        <p:spPr/>
        <p:txBody>
          <a:bodyPr/>
          <a:lstStyle/>
          <a:p>
            <a:r>
              <a:rPr lang="en-US" dirty="0"/>
              <a:t>The stress divergence equation derivation</a:t>
            </a:r>
          </a:p>
        </p:txBody>
      </p:sp>
      <p:sp>
        <p:nvSpPr>
          <p:cNvPr id="3" name="Content Placeholder 2">
            <a:extLst>
              <a:ext uri="{FF2B5EF4-FFF2-40B4-BE49-F238E27FC236}">
                <a16:creationId xmlns:a16="http://schemas.microsoft.com/office/drawing/2014/main" id="{7E9CF46B-530F-6B43-90BE-D3F57C43FAD1}"/>
              </a:ext>
            </a:extLst>
          </p:cNvPr>
          <p:cNvSpPr>
            <a:spLocks noGrp="1"/>
          </p:cNvSpPr>
          <p:nvPr>
            <p:ph idx="1"/>
          </p:nvPr>
        </p:nvSpPr>
        <p:spPr>
          <a:xfrm>
            <a:off x="609600" y="2160495"/>
            <a:ext cx="6739467" cy="3965670"/>
          </a:xfrm>
        </p:spPr>
        <p:txBody>
          <a:bodyPr/>
          <a:lstStyle/>
          <a:p>
            <a:r>
              <a:rPr lang="en-US" dirty="0"/>
              <a:t>Generalized momentum conservation:</a:t>
            </a:r>
          </a:p>
          <a:p>
            <a:r>
              <a:rPr lang="en-US" dirty="0"/>
              <a:t>Considering a cubic element, surface forces act on the walls of the cube</a:t>
            </a:r>
          </a:p>
          <a:p>
            <a:r>
              <a:rPr lang="en-US" dirty="0"/>
              <a:t>Force on a wall is the product of the stress and the surface area</a:t>
            </a:r>
          </a:p>
          <a:p>
            <a:pPr lvl="1"/>
            <a:r>
              <a:rPr lang="en-US" sz="2000" dirty="0"/>
              <a:t>For wall at dx, approximate stress via Taylor expansion </a:t>
            </a:r>
          </a:p>
        </p:txBody>
      </p:sp>
      <p:sp>
        <p:nvSpPr>
          <p:cNvPr id="4" name="Slide Number Placeholder 3">
            <a:extLst>
              <a:ext uri="{FF2B5EF4-FFF2-40B4-BE49-F238E27FC236}">
                <a16:creationId xmlns:a16="http://schemas.microsoft.com/office/drawing/2014/main" id="{0DBAA845-FDCF-F743-A343-85655510A70F}"/>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55A6D-E0B6-BB43-AE89-E5A229171D6D}"/>
                  </a:ext>
                </a:extLst>
              </p:cNvPr>
              <p:cNvSpPr txBox="1"/>
              <p:nvPr/>
            </p:nvSpPr>
            <p:spPr>
              <a:xfrm>
                <a:off x="6620709" y="1996588"/>
                <a:ext cx="1925335" cy="546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𝐵</m:t>
                              </m:r>
                            </m:sub>
                          </m:sSub>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𝑆</m:t>
                              </m:r>
                            </m:sub>
                          </m:sSub>
                        </m:e>
                      </m:acc>
                    </m:oMath>
                  </m:oMathPara>
                </a14:m>
                <a:endParaRPr lang="en-US" dirty="0"/>
              </a:p>
            </p:txBody>
          </p:sp>
        </mc:Choice>
        <mc:Fallback xmlns="">
          <p:sp>
            <p:nvSpPr>
              <p:cNvPr id="5" name="TextBox 4">
                <a:extLst>
                  <a:ext uri="{FF2B5EF4-FFF2-40B4-BE49-F238E27FC236}">
                    <a16:creationId xmlns:a16="http://schemas.microsoft.com/office/drawing/2014/main" id="{D3255A6D-E0B6-BB43-AE89-E5A229171D6D}"/>
                  </a:ext>
                </a:extLst>
              </p:cNvPr>
              <p:cNvSpPr txBox="1">
                <a:spLocks noRot="1" noChangeAspect="1" noMove="1" noResize="1" noEditPoints="1" noAdjustHandles="1" noChangeArrowheads="1" noChangeShapeType="1" noTextEdit="1"/>
              </p:cNvSpPr>
              <p:nvPr/>
            </p:nvSpPr>
            <p:spPr>
              <a:xfrm>
                <a:off x="6620709" y="1996588"/>
                <a:ext cx="1925335" cy="546432"/>
              </a:xfrm>
              <a:prstGeom prst="rect">
                <a:avLst/>
              </a:prstGeom>
              <a:blipFill>
                <a:blip r:embed="rId3"/>
                <a:stretch>
                  <a:fillRect l="-654" t="-15909"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46D483-3E93-4E4A-B80A-A4EC1523C2D9}"/>
                  </a:ext>
                </a:extLst>
              </p:cNvPr>
              <p:cNvSpPr txBox="1"/>
              <p:nvPr/>
            </p:nvSpPr>
            <p:spPr>
              <a:xfrm>
                <a:off x="3418800" y="4635316"/>
                <a:ext cx="3369734" cy="468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𝑥𝑥</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𝑑𝑥</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d>
                        <m:dPr>
                          <m:ctrlPr>
                            <a:rPr lang="en-US" sz="160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𝑑𝑥</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oMath>
                  </m:oMathPara>
                </a14:m>
                <a:endParaRPr lang="en-US" sz="1600" dirty="0"/>
              </a:p>
            </p:txBody>
          </p:sp>
        </mc:Choice>
        <mc:Fallback xmlns="">
          <p:sp>
            <p:nvSpPr>
              <p:cNvPr id="7" name="TextBox 6">
                <a:extLst>
                  <a:ext uri="{FF2B5EF4-FFF2-40B4-BE49-F238E27FC236}">
                    <a16:creationId xmlns:a16="http://schemas.microsoft.com/office/drawing/2014/main" id="{A246D483-3E93-4E4A-B80A-A4EC1523C2D9}"/>
                  </a:ext>
                </a:extLst>
              </p:cNvPr>
              <p:cNvSpPr txBox="1">
                <a:spLocks noRot="1" noChangeAspect="1" noMove="1" noResize="1" noEditPoints="1" noAdjustHandles="1" noChangeArrowheads="1" noChangeShapeType="1" noTextEdit="1"/>
              </p:cNvSpPr>
              <p:nvPr/>
            </p:nvSpPr>
            <p:spPr>
              <a:xfrm>
                <a:off x="3418800" y="4635316"/>
                <a:ext cx="3369734" cy="468205"/>
              </a:xfrm>
              <a:prstGeom prst="rect">
                <a:avLst/>
              </a:prstGeom>
              <a:blipFill>
                <a:blip r:embed="rId4"/>
                <a:stretch>
                  <a:fillRect b="-1315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05AB665-9BD6-0A4E-9583-5BAC49436223}"/>
              </a:ext>
            </a:extLst>
          </p:cNvPr>
          <p:cNvPicPr>
            <a:picLocks noChangeAspect="1"/>
          </p:cNvPicPr>
          <p:nvPr/>
        </p:nvPicPr>
        <p:blipFill>
          <a:blip r:embed="rId5"/>
          <a:stretch>
            <a:fillRect/>
          </a:stretch>
        </p:blipFill>
        <p:spPr>
          <a:xfrm>
            <a:off x="540399" y="5474380"/>
            <a:ext cx="7936444" cy="464663"/>
          </a:xfrm>
          <a:prstGeom prst="rect">
            <a:avLst/>
          </a:prstGeom>
        </p:spPr>
      </p:pic>
      <p:pic>
        <p:nvPicPr>
          <p:cNvPr id="10" name="Picture 9">
            <a:extLst>
              <a:ext uri="{FF2B5EF4-FFF2-40B4-BE49-F238E27FC236}">
                <a16:creationId xmlns:a16="http://schemas.microsoft.com/office/drawing/2014/main" id="{41CA8A64-E76D-BC43-B2C3-519A8278BAF7}"/>
              </a:ext>
            </a:extLst>
          </p:cNvPr>
          <p:cNvPicPr>
            <a:picLocks noChangeAspect="1"/>
          </p:cNvPicPr>
          <p:nvPr/>
        </p:nvPicPr>
        <p:blipFill>
          <a:blip r:embed="rId6"/>
          <a:stretch>
            <a:fillRect/>
          </a:stretch>
        </p:blipFill>
        <p:spPr>
          <a:xfrm>
            <a:off x="1788641" y="6020980"/>
            <a:ext cx="3789310" cy="476044"/>
          </a:xfrm>
          <a:prstGeom prst="rect">
            <a:avLst/>
          </a:prstGeom>
        </p:spPr>
      </p:pic>
      <p:pic>
        <p:nvPicPr>
          <p:cNvPr id="11" name="Picture 10" descr="latex-image-1.pdf">
            <a:extLst>
              <a:ext uri="{FF2B5EF4-FFF2-40B4-BE49-F238E27FC236}">
                <a16:creationId xmlns:a16="http://schemas.microsoft.com/office/drawing/2014/main" id="{806ABB54-0E8A-7C45-B5DB-ED8F39CC7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0310" y="5221538"/>
            <a:ext cx="2105379" cy="1435010"/>
          </a:xfrm>
          <a:prstGeom prst="rect">
            <a:avLst/>
          </a:prstGeom>
        </p:spPr>
      </p:pic>
      <p:pic>
        <p:nvPicPr>
          <p:cNvPr id="12" name="Picture 11" descr="latex-image-1.pdf">
            <a:extLst>
              <a:ext uri="{FF2B5EF4-FFF2-40B4-BE49-F238E27FC236}">
                <a16:creationId xmlns:a16="http://schemas.microsoft.com/office/drawing/2014/main" id="{79AE6F7A-F683-9746-BC7F-FD4D282EE896}"/>
              </a:ext>
            </a:extLst>
          </p:cNvPr>
          <p:cNvPicPr>
            <a:picLocks noChangeAspect="1"/>
          </p:cNvPicPr>
          <p:nvPr/>
        </p:nvPicPr>
        <p:blipFill rotWithShape="1">
          <a:blip r:embed="rId8">
            <a:extLst>
              <a:ext uri="{28A0092B-C50C-407E-A947-70E740481C1C}">
                <a14:useLocalDpi xmlns:a14="http://schemas.microsoft.com/office/drawing/2010/main" val="0"/>
              </a:ext>
            </a:extLst>
          </a:blip>
          <a:srcRect r="34878"/>
          <a:stretch/>
        </p:blipFill>
        <p:spPr>
          <a:xfrm>
            <a:off x="6823176" y="6153630"/>
            <a:ext cx="984182" cy="215900"/>
          </a:xfrm>
          <a:prstGeom prst="rect">
            <a:avLst/>
          </a:prstGeom>
        </p:spPr>
      </p:pic>
    </p:spTree>
    <p:extLst>
      <p:ext uri="{BB962C8B-B14F-4D97-AF65-F5344CB8AC3E}">
        <p14:creationId xmlns:p14="http://schemas.microsoft.com/office/powerpoint/2010/main" val="54034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71C8-D4A5-4341-8AEF-3C06396C61DC}"/>
              </a:ext>
            </a:extLst>
          </p:cNvPr>
          <p:cNvSpPr>
            <a:spLocks noGrp="1"/>
          </p:cNvSpPr>
          <p:nvPr>
            <p:ph type="title"/>
          </p:nvPr>
        </p:nvSpPr>
        <p:spPr/>
        <p:txBody>
          <a:bodyPr/>
          <a:lstStyle/>
          <a:p>
            <a:r>
              <a:rPr lang="en-US" dirty="0"/>
              <a:t>Simplified Cauchy for our typical system</a:t>
            </a:r>
          </a:p>
        </p:txBody>
      </p:sp>
      <p:sp>
        <p:nvSpPr>
          <p:cNvPr id="3" name="Content Placeholder 2">
            <a:extLst>
              <a:ext uri="{FF2B5EF4-FFF2-40B4-BE49-F238E27FC236}">
                <a16:creationId xmlns:a16="http://schemas.microsoft.com/office/drawing/2014/main" id="{6B890BD7-B5B3-D645-9742-1FDB3E81591E}"/>
              </a:ext>
            </a:extLst>
          </p:cNvPr>
          <p:cNvSpPr>
            <a:spLocks noGrp="1"/>
          </p:cNvSpPr>
          <p:nvPr>
            <p:ph idx="1"/>
          </p:nvPr>
        </p:nvSpPr>
        <p:spPr>
          <a:xfrm>
            <a:off x="609600" y="2160495"/>
            <a:ext cx="5734050" cy="3965670"/>
          </a:xfrm>
        </p:spPr>
        <p:txBody>
          <a:bodyPr/>
          <a:lstStyle/>
          <a:p>
            <a:endParaRPr lang="en-US" dirty="0"/>
          </a:p>
          <a:p>
            <a:r>
              <a:rPr lang="en-US" dirty="0"/>
              <a:t>Assumption 1: We have a static body</a:t>
            </a:r>
          </a:p>
          <a:p>
            <a:endParaRPr lang="en-US" dirty="0"/>
          </a:p>
          <a:p>
            <a:r>
              <a:rPr lang="en-US" dirty="0"/>
              <a:t>Assumption 2: Gravity is negligible</a:t>
            </a:r>
          </a:p>
          <a:p>
            <a:endParaRPr lang="en-US" dirty="0"/>
          </a:p>
          <a:p>
            <a:r>
              <a:rPr lang="en-US" dirty="0"/>
              <a:t>Assumption 3: The problem is axisymmetric</a:t>
            </a:r>
          </a:p>
          <a:p>
            <a:endParaRPr lang="en-US" i="1" dirty="0"/>
          </a:p>
          <a:p>
            <a:endParaRPr lang="en-US" dirty="0"/>
          </a:p>
        </p:txBody>
      </p:sp>
      <p:sp>
        <p:nvSpPr>
          <p:cNvPr id="4" name="Slide Number Placeholder 3">
            <a:extLst>
              <a:ext uri="{FF2B5EF4-FFF2-40B4-BE49-F238E27FC236}">
                <a16:creationId xmlns:a16="http://schemas.microsoft.com/office/drawing/2014/main" id="{C2C4C1AA-BAEB-C047-A99B-F7B956107894}"/>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002FAF74-E0B1-F643-B787-6550EEBDA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130" y="1989297"/>
            <a:ext cx="1943100" cy="520700"/>
          </a:xfrm>
          <a:prstGeom prst="rect">
            <a:avLst/>
          </a:prstGeom>
        </p:spPr>
      </p:pic>
      <p:pic>
        <p:nvPicPr>
          <p:cNvPr id="6" name="Picture 5" descr="latex-image-1.pdf">
            <a:extLst>
              <a:ext uri="{FF2B5EF4-FFF2-40B4-BE49-F238E27FC236}">
                <a16:creationId xmlns:a16="http://schemas.microsoft.com/office/drawing/2014/main" id="{DE35F5E8-B5B1-4944-9087-0869D023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675" y="3144263"/>
            <a:ext cx="1511300" cy="215900"/>
          </a:xfrm>
          <a:prstGeom prst="rect">
            <a:avLst/>
          </a:prstGeom>
        </p:spPr>
      </p:pic>
      <p:pic>
        <p:nvPicPr>
          <p:cNvPr id="7" name="Picture 6" descr="latex-image-1.pdf">
            <a:extLst>
              <a:ext uri="{FF2B5EF4-FFF2-40B4-BE49-F238E27FC236}">
                <a16:creationId xmlns:a16="http://schemas.microsoft.com/office/drawing/2014/main" id="{2A3586AA-CA0B-AA4D-85CC-B380D1AAEA4A}"/>
              </a:ext>
            </a:extLst>
          </p:cNvPr>
          <p:cNvPicPr>
            <a:picLocks noChangeAspect="1"/>
          </p:cNvPicPr>
          <p:nvPr/>
        </p:nvPicPr>
        <p:blipFill rotWithShape="1">
          <a:blip r:embed="rId3">
            <a:extLst>
              <a:ext uri="{28A0092B-C50C-407E-A947-70E740481C1C}">
                <a14:useLocalDpi xmlns:a14="http://schemas.microsoft.com/office/drawing/2010/main" val="0"/>
              </a:ext>
            </a:extLst>
          </a:blip>
          <a:srcRect r="34878"/>
          <a:stretch/>
        </p:blipFill>
        <p:spPr>
          <a:xfrm>
            <a:off x="4456356" y="4111939"/>
            <a:ext cx="984182" cy="215900"/>
          </a:xfrm>
          <a:prstGeom prst="rect">
            <a:avLst/>
          </a:prstGeom>
        </p:spPr>
      </p:pic>
      <p:pic>
        <p:nvPicPr>
          <p:cNvPr id="8" name="Picture 7">
            <a:extLst>
              <a:ext uri="{FF2B5EF4-FFF2-40B4-BE49-F238E27FC236}">
                <a16:creationId xmlns:a16="http://schemas.microsoft.com/office/drawing/2014/main" id="{524F690C-692B-344C-A076-650D434DEA5E}"/>
              </a:ext>
            </a:extLst>
          </p:cNvPr>
          <p:cNvPicPr>
            <a:picLocks noChangeAspect="1"/>
          </p:cNvPicPr>
          <p:nvPr/>
        </p:nvPicPr>
        <p:blipFill>
          <a:blip r:embed="rId4"/>
          <a:stretch>
            <a:fillRect/>
          </a:stretch>
        </p:blipFill>
        <p:spPr>
          <a:xfrm>
            <a:off x="3259086" y="5013630"/>
            <a:ext cx="3011963" cy="653695"/>
          </a:xfrm>
          <a:prstGeom prst="rect">
            <a:avLst/>
          </a:prstGeom>
        </p:spPr>
      </p:pic>
      <p:pic>
        <p:nvPicPr>
          <p:cNvPr id="9" name="Picture 8">
            <a:extLst>
              <a:ext uri="{FF2B5EF4-FFF2-40B4-BE49-F238E27FC236}">
                <a16:creationId xmlns:a16="http://schemas.microsoft.com/office/drawing/2014/main" id="{BAC5A2D2-E341-554A-9998-2846BB11A862}"/>
              </a:ext>
            </a:extLst>
          </p:cNvPr>
          <p:cNvPicPr>
            <a:picLocks noChangeAspect="1"/>
          </p:cNvPicPr>
          <p:nvPr/>
        </p:nvPicPr>
        <p:blipFill>
          <a:blip r:embed="rId5"/>
          <a:stretch>
            <a:fillRect/>
          </a:stretch>
        </p:blipFill>
        <p:spPr>
          <a:xfrm>
            <a:off x="3963602" y="5616226"/>
            <a:ext cx="2307447" cy="740125"/>
          </a:xfrm>
          <a:prstGeom prst="rect">
            <a:avLst/>
          </a:prstGeom>
        </p:spPr>
      </p:pic>
      <p:pic>
        <p:nvPicPr>
          <p:cNvPr id="10" name="Picture 7" descr="temp_3Dslice.png">
            <a:extLst>
              <a:ext uri="{FF2B5EF4-FFF2-40B4-BE49-F238E27FC236}">
                <a16:creationId xmlns:a16="http://schemas.microsoft.com/office/drawing/2014/main" id="{AD66CAD1-2BC9-FF43-825D-A940763D418F}"/>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7987497" y="1952880"/>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6B5F2F76-9E3B-FE44-AB13-07498E0E4E16}"/>
              </a:ext>
            </a:extLst>
          </p:cNvPr>
          <p:cNvCxnSpPr/>
          <p:nvPr/>
        </p:nvCxnSpPr>
        <p:spPr>
          <a:xfrm>
            <a:off x="10744200" y="4430486"/>
            <a:ext cx="10014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264CF4B-55D9-4840-B505-1456706D2B3C}"/>
              </a:ext>
            </a:extLst>
          </p:cNvPr>
          <p:cNvCxnSpPr>
            <a:cxnSpLocks/>
          </p:cNvCxnSpPr>
          <p:nvPr/>
        </p:nvCxnSpPr>
        <p:spPr>
          <a:xfrm flipV="1">
            <a:off x="10744200" y="3207763"/>
            <a:ext cx="0" cy="1222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01D75409-8CF5-EC49-A7BF-96ABA4C80358}"/>
              </a:ext>
            </a:extLst>
          </p:cNvPr>
          <p:cNvSpPr/>
          <p:nvPr/>
        </p:nvSpPr>
        <p:spPr>
          <a:xfrm>
            <a:off x="10225482" y="3755570"/>
            <a:ext cx="1487546" cy="1336222"/>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A4D874A-7B51-CD46-A832-3187D0C6E8F7}"/>
              </a:ext>
            </a:extLst>
          </p:cNvPr>
          <p:cNvSpPr txBox="1"/>
          <p:nvPr/>
        </p:nvSpPr>
        <p:spPr>
          <a:xfrm>
            <a:off x="11582400" y="4582886"/>
            <a:ext cx="293914" cy="369332"/>
          </a:xfrm>
          <a:prstGeom prst="rect">
            <a:avLst/>
          </a:prstGeom>
          <a:noFill/>
        </p:spPr>
        <p:txBody>
          <a:bodyPr wrap="square" rtlCol="0">
            <a:spAutoFit/>
          </a:bodyPr>
          <a:lstStyle/>
          <a:p>
            <a:r>
              <a:rPr lang="en-US" dirty="0"/>
              <a:t>r</a:t>
            </a:r>
          </a:p>
        </p:txBody>
      </p:sp>
      <p:sp>
        <p:nvSpPr>
          <p:cNvPr id="17" name="TextBox 16">
            <a:extLst>
              <a:ext uri="{FF2B5EF4-FFF2-40B4-BE49-F238E27FC236}">
                <a16:creationId xmlns:a16="http://schemas.microsoft.com/office/drawing/2014/main" id="{BE4D4860-3F84-ED47-9A99-B452902F8718}"/>
              </a:ext>
            </a:extLst>
          </p:cNvPr>
          <p:cNvSpPr txBox="1"/>
          <p:nvPr/>
        </p:nvSpPr>
        <p:spPr>
          <a:xfrm>
            <a:off x="11097986" y="3788230"/>
            <a:ext cx="293914" cy="369332"/>
          </a:xfrm>
          <a:prstGeom prst="rect">
            <a:avLst/>
          </a:prstGeom>
          <a:noFill/>
        </p:spPr>
        <p:txBody>
          <a:bodyPr wrap="square" rtlCol="0">
            <a:spAutoFit/>
          </a:bodyPr>
          <a:lstStyle/>
          <a:p>
            <a:r>
              <a:rPr lang="en-US" dirty="0">
                <a:latin typeface="Symbol" pitchFamily="2" charset="2"/>
              </a:rPr>
              <a:t>q</a:t>
            </a:r>
          </a:p>
        </p:txBody>
      </p:sp>
      <p:sp>
        <p:nvSpPr>
          <p:cNvPr id="18" name="TextBox 17">
            <a:extLst>
              <a:ext uri="{FF2B5EF4-FFF2-40B4-BE49-F238E27FC236}">
                <a16:creationId xmlns:a16="http://schemas.microsoft.com/office/drawing/2014/main" id="{0C3F029C-0368-4A4D-B132-0E904C074897}"/>
              </a:ext>
            </a:extLst>
          </p:cNvPr>
          <p:cNvSpPr txBox="1"/>
          <p:nvPr/>
        </p:nvSpPr>
        <p:spPr>
          <a:xfrm>
            <a:off x="10787743" y="2882881"/>
            <a:ext cx="293914" cy="369332"/>
          </a:xfrm>
          <a:prstGeom prst="rect">
            <a:avLst/>
          </a:prstGeom>
          <a:noFill/>
        </p:spPr>
        <p:txBody>
          <a:bodyPr wrap="square" rtlCol="0">
            <a:spAutoFit/>
          </a:bodyPr>
          <a:lstStyle/>
          <a:p>
            <a:r>
              <a:rPr lang="en-US" dirty="0"/>
              <a:t>z</a:t>
            </a:r>
          </a:p>
        </p:txBody>
      </p:sp>
    </p:spTree>
    <p:extLst>
      <p:ext uri="{BB962C8B-B14F-4D97-AF65-F5344CB8AC3E}">
        <p14:creationId xmlns:p14="http://schemas.microsoft.com/office/powerpoint/2010/main" val="184621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C420-24BD-F947-9AAD-0068C1A205D7}"/>
              </a:ext>
            </a:extLst>
          </p:cNvPr>
          <p:cNvSpPr>
            <a:spLocks noGrp="1"/>
          </p:cNvSpPr>
          <p:nvPr>
            <p:ph type="title"/>
          </p:nvPr>
        </p:nvSpPr>
        <p:spPr/>
        <p:txBody>
          <a:bodyPr/>
          <a:lstStyle/>
          <a:p>
            <a:r>
              <a:rPr lang="en-US" dirty="0"/>
              <a:t>Solve for the stress throughout a pressurized cylinder (cladding tube) with thin walls</a:t>
            </a:r>
          </a:p>
        </p:txBody>
      </p:sp>
      <p:sp>
        <p:nvSpPr>
          <p:cNvPr id="3" name="Content Placeholder 2">
            <a:extLst>
              <a:ext uri="{FF2B5EF4-FFF2-40B4-BE49-F238E27FC236}">
                <a16:creationId xmlns:a16="http://schemas.microsoft.com/office/drawing/2014/main" id="{2A4112F7-C58F-6D42-96D6-9FDC025DDA56}"/>
              </a:ext>
            </a:extLst>
          </p:cNvPr>
          <p:cNvSpPr>
            <a:spLocks noGrp="1"/>
          </p:cNvSpPr>
          <p:nvPr>
            <p:ph idx="1"/>
          </p:nvPr>
        </p:nvSpPr>
        <p:spPr>
          <a:xfrm>
            <a:off x="609600" y="2160495"/>
            <a:ext cx="5536557" cy="3965670"/>
          </a:xfrm>
        </p:spPr>
        <p:txBody>
          <a:bodyPr>
            <a:normAutofit fontScale="92500" lnSpcReduction="20000"/>
          </a:bodyPr>
          <a:lstStyle/>
          <a:p>
            <a:r>
              <a:rPr lang="en-US" dirty="0"/>
              <a:t>Because our cylinder has such thin walls (</a:t>
            </a:r>
            <a:r>
              <a:rPr lang="en-US" dirty="0" err="1"/>
              <a:t>δ</a:t>
            </a:r>
            <a:r>
              <a:rPr lang="en-US" dirty="0"/>
              <a:t> = thickness), we can simplify everything to simple force balance</a:t>
            </a:r>
          </a:p>
          <a:p>
            <a:r>
              <a:rPr lang="en-US" dirty="0"/>
              <a:t>The hoop stress is the force exerted circumferentially in both directions on every particle in the cylinder wall</a:t>
            </a:r>
          </a:p>
          <a:p>
            <a:r>
              <a:rPr lang="en-US" dirty="0"/>
              <a:t>First, we need the Force per unit length due to the pressure</a:t>
            </a:r>
          </a:p>
          <a:p>
            <a:endParaRPr lang="en-US" dirty="0"/>
          </a:p>
          <a:p>
            <a:r>
              <a:rPr lang="en-US" dirty="0"/>
              <a:t>Utilize force to hoop stress relation: </a:t>
            </a:r>
          </a:p>
          <a:p>
            <a:r>
              <a:rPr lang="en-US" dirty="0"/>
              <a:t>Then we equate the forces and solve for the hoop stress</a:t>
            </a:r>
          </a:p>
          <a:p>
            <a:endParaRPr lang="en-US" dirty="0"/>
          </a:p>
        </p:txBody>
      </p:sp>
      <p:sp>
        <p:nvSpPr>
          <p:cNvPr id="4" name="Slide Number Placeholder 3">
            <a:extLst>
              <a:ext uri="{FF2B5EF4-FFF2-40B4-BE49-F238E27FC236}">
                <a16:creationId xmlns:a16="http://schemas.microsoft.com/office/drawing/2014/main" id="{1F72C303-CE22-0641-A480-E88CD31A32E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9" name="Picture 8">
            <a:extLst>
              <a:ext uri="{FF2B5EF4-FFF2-40B4-BE49-F238E27FC236}">
                <a16:creationId xmlns:a16="http://schemas.microsoft.com/office/drawing/2014/main" id="{31FE9F4F-E108-4A46-808A-8B2C2A51CA4F}"/>
              </a:ext>
            </a:extLst>
          </p:cNvPr>
          <p:cNvPicPr>
            <a:picLocks noChangeAspect="1"/>
          </p:cNvPicPr>
          <p:nvPr/>
        </p:nvPicPr>
        <p:blipFill rotWithShape="1">
          <a:blip r:embed="rId2"/>
          <a:srcRect r="23631"/>
          <a:stretch/>
        </p:blipFill>
        <p:spPr>
          <a:xfrm>
            <a:off x="3828792" y="4212714"/>
            <a:ext cx="1630556" cy="550353"/>
          </a:xfrm>
          <a:prstGeom prst="rect">
            <a:avLst/>
          </a:prstGeom>
        </p:spPr>
      </p:pic>
      <p:pic>
        <p:nvPicPr>
          <p:cNvPr id="10" name="Picture 9">
            <a:extLst>
              <a:ext uri="{FF2B5EF4-FFF2-40B4-BE49-F238E27FC236}">
                <a16:creationId xmlns:a16="http://schemas.microsoft.com/office/drawing/2014/main" id="{89667522-F90E-B843-B87F-16565DC90A11}"/>
              </a:ext>
            </a:extLst>
          </p:cNvPr>
          <p:cNvPicPr>
            <a:picLocks noChangeAspect="1"/>
          </p:cNvPicPr>
          <p:nvPr/>
        </p:nvPicPr>
        <p:blipFill>
          <a:blip r:embed="rId3"/>
          <a:stretch>
            <a:fillRect/>
          </a:stretch>
        </p:blipFill>
        <p:spPr>
          <a:xfrm>
            <a:off x="5671186" y="4763067"/>
            <a:ext cx="1177289" cy="346735"/>
          </a:xfrm>
          <a:prstGeom prst="rect">
            <a:avLst/>
          </a:prstGeom>
        </p:spPr>
      </p:pic>
      <p:pic>
        <p:nvPicPr>
          <p:cNvPr id="11" name="Picture 10">
            <a:extLst>
              <a:ext uri="{FF2B5EF4-FFF2-40B4-BE49-F238E27FC236}">
                <a16:creationId xmlns:a16="http://schemas.microsoft.com/office/drawing/2014/main" id="{D1D3AF2F-7011-1D41-A04F-18CED5ECB5E5}"/>
              </a:ext>
            </a:extLst>
          </p:cNvPr>
          <p:cNvPicPr>
            <a:picLocks noChangeAspect="1"/>
          </p:cNvPicPr>
          <p:nvPr/>
        </p:nvPicPr>
        <p:blipFill rotWithShape="1">
          <a:blip r:embed="rId4"/>
          <a:srcRect l="8076" r="-1"/>
          <a:stretch/>
        </p:blipFill>
        <p:spPr>
          <a:xfrm>
            <a:off x="5882267" y="5440665"/>
            <a:ext cx="966208" cy="685500"/>
          </a:xfrm>
          <a:prstGeom prst="rect">
            <a:avLst/>
          </a:prstGeom>
        </p:spPr>
      </p:pic>
      <p:pic>
        <p:nvPicPr>
          <p:cNvPr id="12" name="Picture 11">
            <a:extLst>
              <a:ext uri="{FF2B5EF4-FFF2-40B4-BE49-F238E27FC236}">
                <a16:creationId xmlns:a16="http://schemas.microsoft.com/office/drawing/2014/main" id="{C5C38E70-EA61-864A-AE3D-8B65C06C70C9}"/>
              </a:ext>
            </a:extLst>
          </p:cNvPr>
          <p:cNvPicPr>
            <a:picLocks noChangeAspect="1"/>
          </p:cNvPicPr>
          <p:nvPr/>
        </p:nvPicPr>
        <p:blipFill>
          <a:blip r:embed="rId5"/>
          <a:stretch>
            <a:fillRect/>
          </a:stretch>
        </p:blipFill>
        <p:spPr>
          <a:xfrm>
            <a:off x="7057613" y="2300168"/>
            <a:ext cx="4448587" cy="2751825"/>
          </a:xfrm>
          <a:prstGeom prst="rect">
            <a:avLst/>
          </a:prstGeom>
        </p:spPr>
      </p:pic>
    </p:spTree>
    <p:extLst>
      <p:ext uri="{BB962C8B-B14F-4D97-AF65-F5344CB8AC3E}">
        <p14:creationId xmlns:p14="http://schemas.microsoft.com/office/powerpoint/2010/main" val="49722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F6D5-2BEF-4B4C-98B5-2B8FDE7C4D9C}"/>
              </a:ext>
            </a:extLst>
          </p:cNvPr>
          <p:cNvSpPr>
            <a:spLocks noGrp="1"/>
          </p:cNvSpPr>
          <p:nvPr>
            <p:ph type="title"/>
          </p:nvPr>
        </p:nvSpPr>
        <p:spPr/>
        <p:txBody>
          <a:bodyPr/>
          <a:lstStyle/>
          <a:p>
            <a:r>
              <a:rPr lang="en-US" dirty="0"/>
              <a:t>Find the other two stresses for a thin-walled cylinder</a:t>
            </a:r>
          </a:p>
        </p:txBody>
      </p:sp>
      <p:sp>
        <p:nvSpPr>
          <p:cNvPr id="3" name="Content Placeholder 2">
            <a:extLst>
              <a:ext uri="{FF2B5EF4-FFF2-40B4-BE49-F238E27FC236}">
                <a16:creationId xmlns:a16="http://schemas.microsoft.com/office/drawing/2014/main" id="{7C002260-6D51-094F-8887-A82912843252}"/>
              </a:ext>
            </a:extLst>
          </p:cNvPr>
          <p:cNvSpPr>
            <a:spLocks noGrp="1"/>
          </p:cNvSpPr>
          <p:nvPr>
            <p:ph idx="1"/>
          </p:nvPr>
        </p:nvSpPr>
        <p:spPr>
          <a:xfrm>
            <a:off x="609600" y="2160495"/>
            <a:ext cx="7518061" cy="3965670"/>
          </a:xfrm>
        </p:spPr>
        <p:txBody>
          <a:bodyPr/>
          <a:lstStyle/>
          <a:p>
            <a:r>
              <a:rPr lang="en-US" dirty="0"/>
              <a:t>To find the stress in the z-direction we do another force balance</a:t>
            </a:r>
          </a:p>
          <a:p>
            <a:endParaRPr lang="en-US" dirty="0"/>
          </a:p>
          <a:p>
            <a:r>
              <a:rPr lang="en-US" dirty="0"/>
              <a:t>Again, we equate the forces and solve for the stress</a:t>
            </a:r>
          </a:p>
          <a:p>
            <a:endParaRPr lang="en-US" dirty="0"/>
          </a:p>
          <a:p>
            <a:r>
              <a:rPr lang="en-US" dirty="0"/>
              <a:t>Last, the stress on the inside of the wall is –p and</a:t>
            </a:r>
            <a:br>
              <a:rPr lang="en-US" dirty="0"/>
            </a:br>
            <a:r>
              <a:rPr lang="en-US" dirty="0"/>
              <a:t>on the outside is zero</a:t>
            </a:r>
          </a:p>
          <a:p>
            <a:endParaRPr lang="en-US" dirty="0"/>
          </a:p>
        </p:txBody>
      </p:sp>
      <p:sp>
        <p:nvSpPr>
          <p:cNvPr id="4" name="Slide Number Placeholder 3">
            <a:extLst>
              <a:ext uri="{FF2B5EF4-FFF2-40B4-BE49-F238E27FC236}">
                <a16:creationId xmlns:a16="http://schemas.microsoft.com/office/drawing/2014/main" id="{E8CB3800-4D0A-F642-BF59-A10B8EC97205}"/>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5" name="Group 4">
            <a:extLst>
              <a:ext uri="{FF2B5EF4-FFF2-40B4-BE49-F238E27FC236}">
                <a16:creationId xmlns:a16="http://schemas.microsoft.com/office/drawing/2014/main" id="{674D591D-FC51-AC40-A3AC-AAC133F65638}"/>
              </a:ext>
            </a:extLst>
          </p:cNvPr>
          <p:cNvGrpSpPr/>
          <p:nvPr/>
        </p:nvGrpSpPr>
        <p:grpSpPr>
          <a:xfrm>
            <a:off x="8737600" y="2679109"/>
            <a:ext cx="2351426" cy="2535706"/>
            <a:chOff x="6056711" y="1996203"/>
            <a:chExt cx="2351426" cy="2535706"/>
          </a:xfrm>
        </p:grpSpPr>
        <p:pic>
          <p:nvPicPr>
            <p:cNvPr id="6" name="Picture 5">
              <a:extLst>
                <a:ext uri="{FF2B5EF4-FFF2-40B4-BE49-F238E27FC236}">
                  <a16:creationId xmlns:a16="http://schemas.microsoft.com/office/drawing/2014/main" id="{0D4E02F6-E959-8042-90F7-C33CD68DD91C}"/>
                </a:ext>
              </a:extLst>
            </p:cNvPr>
            <p:cNvPicPr>
              <a:picLocks noChangeAspect="1"/>
            </p:cNvPicPr>
            <p:nvPr/>
          </p:nvPicPr>
          <p:blipFill rotWithShape="1">
            <a:blip r:embed="rId2"/>
            <a:srcRect l="75053" b="4680"/>
            <a:stretch/>
          </p:blipFill>
          <p:spPr>
            <a:xfrm>
              <a:off x="6379030" y="2265616"/>
              <a:ext cx="2029107" cy="2266293"/>
            </a:xfrm>
            <a:prstGeom prst="rect">
              <a:avLst/>
            </a:prstGeom>
          </p:spPr>
        </p:pic>
        <p:cxnSp>
          <p:nvCxnSpPr>
            <p:cNvPr id="7" name="Straight Arrow Connector 6">
              <a:extLst>
                <a:ext uri="{FF2B5EF4-FFF2-40B4-BE49-F238E27FC236}">
                  <a16:creationId xmlns:a16="http://schemas.microsoft.com/office/drawing/2014/main" id="{24C158D5-D7BA-4743-A844-24B431A4D7A9}"/>
                </a:ext>
              </a:extLst>
            </p:cNvPr>
            <p:cNvCxnSpPr/>
            <p:nvPr/>
          </p:nvCxnSpPr>
          <p:spPr>
            <a:xfrm flipH="1">
              <a:off x="7466257" y="1996203"/>
              <a:ext cx="9622" cy="538825"/>
            </a:xfrm>
            <a:prstGeom prst="straightConnector1">
              <a:avLst/>
            </a:prstGeom>
            <a:ln w="28575" cmpd="sng">
              <a:headEnd type="triangle"/>
              <a:tailEnd type="non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FAF2860-7595-0248-8312-E80A8EF05DD1}"/>
                </a:ext>
              </a:extLst>
            </p:cNvPr>
            <p:cNvSpPr txBox="1"/>
            <p:nvPr/>
          </p:nvSpPr>
          <p:spPr>
            <a:xfrm>
              <a:off x="7610579" y="1996203"/>
              <a:ext cx="644638" cy="369332"/>
            </a:xfrm>
            <a:prstGeom prst="rect">
              <a:avLst/>
            </a:prstGeom>
            <a:noFill/>
          </p:spPr>
          <p:txBody>
            <a:bodyPr wrap="square" rtlCol="0">
              <a:spAutoFit/>
            </a:bodyPr>
            <a:lstStyle/>
            <a:p>
              <a:r>
                <a:rPr lang="en-US" dirty="0" err="1"/>
                <a:t>F</a:t>
              </a:r>
              <a:r>
                <a:rPr lang="en-US" baseline="-25000" dirty="0" err="1"/>
                <a:t>top</a:t>
              </a:r>
              <a:endParaRPr lang="en-US" baseline="-25000" dirty="0"/>
            </a:p>
          </p:txBody>
        </p:sp>
        <p:sp>
          <p:nvSpPr>
            <p:cNvPr id="9" name="TextBox 8">
              <a:extLst>
                <a:ext uri="{FF2B5EF4-FFF2-40B4-BE49-F238E27FC236}">
                  <a16:creationId xmlns:a16="http://schemas.microsoft.com/office/drawing/2014/main" id="{22BFF398-5057-224E-9016-B32C0280056D}"/>
                </a:ext>
              </a:extLst>
            </p:cNvPr>
            <p:cNvSpPr txBox="1"/>
            <p:nvPr/>
          </p:nvSpPr>
          <p:spPr>
            <a:xfrm>
              <a:off x="6056711" y="3890164"/>
              <a:ext cx="644638" cy="369332"/>
            </a:xfrm>
            <a:prstGeom prst="rect">
              <a:avLst/>
            </a:prstGeom>
            <a:noFill/>
          </p:spPr>
          <p:txBody>
            <a:bodyPr wrap="square" rtlCol="0">
              <a:spAutoFit/>
            </a:bodyPr>
            <a:lstStyle/>
            <a:p>
              <a:r>
                <a:rPr lang="en-US" dirty="0" err="1"/>
                <a:t>F</a:t>
              </a:r>
              <a:r>
                <a:rPr lang="en-US" baseline="-25000" dirty="0" err="1"/>
                <a:t>wall</a:t>
              </a:r>
              <a:endParaRPr lang="en-US" baseline="-25000" dirty="0"/>
            </a:p>
          </p:txBody>
        </p:sp>
      </p:grpSp>
      <p:pic>
        <p:nvPicPr>
          <p:cNvPr id="10" name="Picture 9" descr="latex-image-1.pdf">
            <a:extLst>
              <a:ext uri="{FF2B5EF4-FFF2-40B4-BE49-F238E27FC236}">
                <a16:creationId xmlns:a16="http://schemas.microsoft.com/office/drawing/2014/main" id="{7221CDF6-DC56-2A44-BCCC-9F7436FBD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17" y="3090469"/>
            <a:ext cx="1409700" cy="317500"/>
          </a:xfrm>
          <a:prstGeom prst="rect">
            <a:avLst/>
          </a:prstGeom>
        </p:spPr>
      </p:pic>
      <p:pic>
        <p:nvPicPr>
          <p:cNvPr id="11" name="Picture 10">
            <a:extLst>
              <a:ext uri="{FF2B5EF4-FFF2-40B4-BE49-F238E27FC236}">
                <a16:creationId xmlns:a16="http://schemas.microsoft.com/office/drawing/2014/main" id="{552C3414-7D58-9746-8CB4-8ECA671818EE}"/>
              </a:ext>
            </a:extLst>
          </p:cNvPr>
          <p:cNvPicPr>
            <a:picLocks noChangeAspect="1"/>
          </p:cNvPicPr>
          <p:nvPr/>
        </p:nvPicPr>
        <p:blipFill>
          <a:blip r:embed="rId4"/>
          <a:stretch>
            <a:fillRect/>
          </a:stretch>
        </p:blipFill>
        <p:spPr>
          <a:xfrm>
            <a:off x="3734517" y="3885475"/>
            <a:ext cx="938474" cy="687595"/>
          </a:xfrm>
          <a:prstGeom prst="rect">
            <a:avLst/>
          </a:prstGeom>
        </p:spPr>
      </p:pic>
      <p:pic>
        <p:nvPicPr>
          <p:cNvPr id="12" name="Picture 11" descr="latex-image-1.pdf">
            <a:extLst>
              <a:ext uri="{FF2B5EF4-FFF2-40B4-BE49-F238E27FC236}">
                <a16:creationId xmlns:a16="http://schemas.microsoft.com/office/drawing/2014/main" id="{9D3ADA10-D50A-194D-A0CF-8CA227041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575" y="3131259"/>
            <a:ext cx="1739900" cy="228600"/>
          </a:xfrm>
          <a:prstGeom prst="rect">
            <a:avLst/>
          </a:prstGeom>
        </p:spPr>
      </p:pic>
      <p:pic>
        <p:nvPicPr>
          <p:cNvPr id="13" name="Picture 12">
            <a:extLst>
              <a:ext uri="{FF2B5EF4-FFF2-40B4-BE49-F238E27FC236}">
                <a16:creationId xmlns:a16="http://schemas.microsoft.com/office/drawing/2014/main" id="{A5FE999D-8905-C44B-9E02-60408DA53F9D}"/>
              </a:ext>
            </a:extLst>
          </p:cNvPr>
          <p:cNvPicPr>
            <a:picLocks noChangeAspect="1"/>
          </p:cNvPicPr>
          <p:nvPr/>
        </p:nvPicPr>
        <p:blipFill>
          <a:blip r:embed="rId6"/>
          <a:stretch>
            <a:fillRect/>
          </a:stretch>
        </p:blipFill>
        <p:spPr>
          <a:xfrm>
            <a:off x="2752845" y="5604319"/>
            <a:ext cx="1100026" cy="663652"/>
          </a:xfrm>
          <a:prstGeom prst="rect">
            <a:avLst/>
          </a:prstGeom>
        </p:spPr>
      </p:pic>
      <p:grpSp>
        <p:nvGrpSpPr>
          <p:cNvPr id="14" name="Group 13">
            <a:extLst>
              <a:ext uri="{FF2B5EF4-FFF2-40B4-BE49-F238E27FC236}">
                <a16:creationId xmlns:a16="http://schemas.microsoft.com/office/drawing/2014/main" id="{91A65DB0-D221-9142-80B1-53428C367112}"/>
              </a:ext>
            </a:extLst>
          </p:cNvPr>
          <p:cNvGrpSpPr/>
          <p:nvPr/>
        </p:nvGrpSpPr>
        <p:grpSpPr>
          <a:xfrm>
            <a:off x="4941933" y="5563050"/>
            <a:ext cx="4440305" cy="846726"/>
            <a:chOff x="1616406" y="5176576"/>
            <a:chExt cx="4440305" cy="846726"/>
          </a:xfrm>
        </p:grpSpPr>
        <p:sp>
          <p:nvSpPr>
            <p:cNvPr id="15" name="Rounded Rectangle 14">
              <a:extLst>
                <a:ext uri="{FF2B5EF4-FFF2-40B4-BE49-F238E27FC236}">
                  <a16:creationId xmlns:a16="http://schemas.microsoft.com/office/drawing/2014/main" id="{61439AE0-A96F-3047-9598-5473EB206ABC}"/>
                </a:ext>
              </a:extLst>
            </p:cNvPr>
            <p:cNvSpPr/>
            <p:nvPr/>
          </p:nvSpPr>
          <p:spPr>
            <a:xfrm>
              <a:off x="1616406" y="5176576"/>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7A8E7B05-E805-A64B-BFB0-677058A411E2}"/>
                </a:ext>
              </a:extLst>
            </p:cNvPr>
            <p:cNvPicPr>
              <a:picLocks noChangeAspect="1"/>
            </p:cNvPicPr>
            <p:nvPr/>
          </p:nvPicPr>
          <p:blipFill>
            <a:blip r:embed="rId6"/>
            <a:stretch>
              <a:fillRect/>
            </a:stretch>
          </p:blipFill>
          <p:spPr>
            <a:xfrm>
              <a:off x="4791170" y="5205442"/>
              <a:ext cx="1100026" cy="663652"/>
            </a:xfrm>
            <a:prstGeom prst="rect">
              <a:avLst/>
            </a:prstGeom>
          </p:spPr>
        </p:pic>
        <p:pic>
          <p:nvPicPr>
            <p:cNvPr id="17" name="Picture 16">
              <a:extLst>
                <a:ext uri="{FF2B5EF4-FFF2-40B4-BE49-F238E27FC236}">
                  <a16:creationId xmlns:a16="http://schemas.microsoft.com/office/drawing/2014/main" id="{E8043A20-F136-5444-8995-95594C7F56BA}"/>
                </a:ext>
              </a:extLst>
            </p:cNvPr>
            <p:cNvPicPr>
              <a:picLocks noChangeAspect="1"/>
            </p:cNvPicPr>
            <p:nvPr/>
          </p:nvPicPr>
          <p:blipFill>
            <a:blip r:embed="rId4"/>
            <a:stretch>
              <a:fillRect/>
            </a:stretch>
          </p:blipFill>
          <p:spPr>
            <a:xfrm>
              <a:off x="3335176" y="5217898"/>
              <a:ext cx="938474" cy="687595"/>
            </a:xfrm>
            <a:prstGeom prst="rect">
              <a:avLst/>
            </a:prstGeom>
          </p:spPr>
        </p:pic>
        <p:pic>
          <p:nvPicPr>
            <p:cNvPr id="18" name="Picture 17">
              <a:extLst>
                <a:ext uri="{FF2B5EF4-FFF2-40B4-BE49-F238E27FC236}">
                  <a16:creationId xmlns:a16="http://schemas.microsoft.com/office/drawing/2014/main" id="{0C50567B-C11F-044D-A30E-0F84EF0D5A73}"/>
                </a:ext>
              </a:extLst>
            </p:cNvPr>
            <p:cNvPicPr>
              <a:picLocks noChangeAspect="1"/>
            </p:cNvPicPr>
            <p:nvPr/>
          </p:nvPicPr>
          <p:blipFill rotWithShape="1">
            <a:blip r:embed="rId7"/>
            <a:srcRect l="8076" r="-1"/>
            <a:stretch/>
          </p:blipFill>
          <p:spPr>
            <a:xfrm>
              <a:off x="1712625" y="5258481"/>
              <a:ext cx="966208" cy="685500"/>
            </a:xfrm>
            <a:prstGeom prst="rect">
              <a:avLst/>
            </a:prstGeom>
          </p:spPr>
        </p:pic>
      </p:grpSp>
    </p:spTree>
    <p:extLst>
      <p:ext uri="{BB962C8B-B14F-4D97-AF65-F5344CB8AC3E}">
        <p14:creationId xmlns:p14="http://schemas.microsoft.com/office/powerpoint/2010/main" val="327200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A8EF-495A-0C45-BC24-F97557D2F305}"/>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C80384FE-65C7-A94B-8854-83A1E87EBF67}"/>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 = 0.55 cm, </a:t>
            </a:r>
            <a:r>
              <a:rPr lang="en-US" dirty="0" err="1"/>
              <a:t>δ</a:t>
            </a:r>
            <a:r>
              <a:rPr lang="en-US" dirty="0"/>
              <a:t> = 0.05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E8E1513-8D5D-A740-8414-ECDD968FD95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45CF4F2C-0791-F143-9CFA-1280FE7E6C3A}"/>
              </a:ext>
            </a:extLst>
          </p:cNvPr>
          <p:cNvGrpSpPr/>
          <p:nvPr/>
        </p:nvGrpSpPr>
        <p:grpSpPr>
          <a:xfrm>
            <a:off x="3843703" y="3519009"/>
            <a:ext cx="4440305" cy="846726"/>
            <a:chOff x="4703695" y="2386229"/>
            <a:chExt cx="4440305" cy="846726"/>
          </a:xfrm>
        </p:grpSpPr>
        <p:sp>
          <p:nvSpPr>
            <p:cNvPr id="6" name="Rounded Rectangle 5">
              <a:extLst>
                <a:ext uri="{FF2B5EF4-FFF2-40B4-BE49-F238E27FC236}">
                  <a16:creationId xmlns:a16="http://schemas.microsoft.com/office/drawing/2014/main" id="{110EAE7C-435D-7E4C-B1D0-009352C05D7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2B306C3-056D-6E4F-84E4-C90C007B5F44}"/>
                </a:ext>
              </a:extLst>
            </p:cNvPr>
            <p:cNvPicPr>
              <a:picLocks noChangeAspect="1"/>
            </p:cNvPicPr>
            <p:nvPr/>
          </p:nvPicPr>
          <p:blipFill>
            <a:blip r:embed="rId2"/>
            <a:stretch>
              <a:fillRect/>
            </a:stretch>
          </p:blipFill>
          <p:spPr>
            <a:xfrm>
              <a:off x="7878459" y="2415095"/>
              <a:ext cx="1100026" cy="663652"/>
            </a:xfrm>
            <a:prstGeom prst="rect">
              <a:avLst/>
            </a:prstGeom>
          </p:spPr>
        </p:pic>
        <p:pic>
          <p:nvPicPr>
            <p:cNvPr id="8" name="Picture 7">
              <a:extLst>
                <a:ext uri="{FF2B5EF4-FFF2-40B4-BE49-F238E27FC236}">
                  <a16:creationId xmlns:a16="http://schemas.microsoft.com/office/drawing/2014/main" id="{EE018C38-D113-BE46-B652-9CF6B838C849}"/>
                </a:ext>
              </a:extLst>
            </p:cNvPr>
            <p:cNvPicPr>
              <a:picLocks noChangeAspect="1"/>
            </p:cNvPicPr>
            <p:nvPr/>
          </p:nvPicPr>
          <p:blipFill>
            <a:blip r:embed="rId3"/>
            <a:stretch>
              <a:fillRect/>
            </a:stretch>
          </p:blipFill>
          <p:spPr>
            <a:xfrm>
              <a:off x="6422465" y="2427551"/>
              <a:ext cx="938474" cy="687595"/>
            </a:xfrm>
            <a:prstGeom prst="rect">
              <a:avLst/>
            </a:prstGeom>
          </p:spPr>
        </p:pic>
        <p:pic>
          <p:nvPicPr>
            <p:cNvPr id="9" name="Picture 8">
              <a:extLst>
                <a:ext uri="{FF2B5EF4-FFF2-40B4-BE49-F238E27FC236}">
                  <a16:creationId xmlns:a16="http://schemas.microsoft.com/office/drawing/2014/main" id="{E7634F8A-BD98-DA42-A700-5BCC90E63D2D}"/>
                </a:ext>
              </a:extLst>
            </p:cNvPr>
            <p:cNvPicPr>
              <a:picLocks noChangeAspect="1"/>
            </p:cNvPicPr>
            <p:nvPr/>
          </p:nvPicPr>
          <p:blipFill rotWithShape="1">
            <a:blip r:embed="rId4"/>
            <a:srcRect l="8076" r="-1"/>
            <a:stretch/>
          </p:blipFill>
          <p:spPr>
            <a:xfrm>
              <a:off x="4799914" y="2468134"/>
              <a:ext cx="966208" cy="685500"/>
            </a:xfrm>
            <a:prstGeom prst="rect">
              <a:avLst/>
            </a:prstGeom>
          </p:spPr>
        </p:pic>
      </p:grpSp>
      <p:sp>
        <p:nvSpPr>
          <p:cNvPr id="10" name="Rounded Rectangle 9">
            <a:extLst>
              <a:ext uri="{FF2B5EF4-FFF2-40B4-BE49-F238E27FC236}">
                <a16:creationId xmlns:a16="http://schemas.microsoft.com/office/drawing/2014/main" id="{BD073FFE-4A2D-6A4E-B7B6-3C729E53046A}"/>
              </a:ext>
            </a:extLst>
          </p:cNvPr>
          <p:cNvSpPr/>
          <p:nvPr/>
        </p:nvSpPr>
        <p:spPr>
          <a:xfrm>
            <a:off x="1914690" y="4547436"/>
            <a:ext cx="8298332" cy="180891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dirty="0"/>
              <a:t>The largest stress will be the hoop stress</a:t>
            </a:r>
          </a:p>
          <a:p>
            <a:pPr marL="285750" indent="-285750">
              <a:buFont typeface="Arial"/>
              <a:buChar char="•"/>
            </a:pPr>
            <a:r>
              <a:rPr lang="en-US" dirty="0"/>
              <a:t>The hoop stress is P*(0.55/.05)</a:t>
            </a:r>
          </a:p>
          <a:p>
            <a:pPr marL="742950" lvl="1" indent="-285750">
              <a:buFont typeface="Arial"/>
              <a:buChar char="•"/>
            </a:pPr>
            <a:r>
              <a:rPr lang="en-US" dirty="0"/>
              <a:t>For 5 </a:t>
            </a:r>
            <a:r>
              <a:rPr lang="en-US" dirty="0" err="1"/>
              <a:t>MPa</a:t>
            </a:r>
            <a:r>
              <a:rPr lang="en-US" dirty="0"/>
              <a:t>, </a:t>
            </a:r>
            <a:r>
              <a:rPr lang="en-US" dirty="0" err="1"/>
              <a:t>σθ</a:t>
            </a:r>
            <a:r>
              <a:rPr lang="en-US" dirty="0"/>
              <a:t> = 55 </a:t>
            </a:r>
            <a:r>
              <a:rPr lang="en-US" dirty="0" err="1"/>
              <a:t>Mpa</a:t>
            </a:r>
            <a:endParaRPr lang="en-US" dirty="0"/>
          </a:p>
          <a:p>
            <a:pPr marL="742950" lvl="1" indent="-285750">
              <a:buFont typeface="Arial"/>
              <a:buChar char="•"/>
            </a:pPr>
            <a:r>
              <a:rPr lang="en-US" dirty="0"/>
              <a:t>For 9 </a:t>
            </a:r>
            <a:r>
              <a:rPr lang="en-US" dirty="0" err="1"/>
              <a:t>MPa</a:t>
            </a:r>
            <a:r>
              <a:rPr lang="en-US" dirty="0"/>
              <a:t>, </a:t>
            </a:r>
            <a:r>
              <a:rPr lang="en-US" dirty="0" err="1"/>
              <a:t>σθ</a:t>
            </a:r>
            <a:r>
              <a:rPr lang="en-US" dirty="0"/>
              <a:t> = 99 </a:t>
            </a:r>
            <a:r>
              <a:rPr lang="en-US" dirty="0" err="1"/>
              <a:t>Mpa</a:t>
            </a:r>
            <a:endParaRPr lang="en-US" dirty="0"/>
          </a:p>
          <a:p>
            <a:pPr marL="285750" indent="-285750">
              <a:buFont typeface="Arial"/>
              <a:buChar char="•"/>
            </a:pPr>
            <a:r>
              <a:rPr lang="en-US" dirty="0"/>
              <a:t>With these pressures, we don’t come even close to the yield stress of the cladding</a:t>
            </a:r>
          </a:p>
          <a:p>
            <a:pPr marL="742950" lvl="1" indent="-285750">
              <a:buFont typeface="Arial"/>
              <a:buChar char="•"/>
            </a:pPr>
            <a:endParaRPr lang="en-US" dirty="0"/>
          </a:p>
        </p:txBody>
      </p:sp>
    </p:spTree>
    <p:extLst>
      <p:ext uri="{BB962C8B-B14F-4D97-AF65-F5344CB8AC3E}">
        <p14:creationId xmlns:p14="http://schemas.microsoft.com/office/powerpoint/2010/main" val="23361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4594</TotalTime>
  <Words>1424</Words>
  <Application>Microsoft Macintosh PowerPoint</Application>
  <PresentationFormat>Widescreen</PresentationFormat>
  <Paragraphs>216</Paragraphs>
  <Slides>33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Cambria Math</vt:lpstr>
      <vt:lpstr>Symbol</vt:lpstr>
      <vt:lpstr>Office Theme</vt:lpstr>
      <vt:lpstr>NCStateU-horizontal-left-logo</vt:lpstr>
      <vt:lpstr>Nuclear Fuel Performance</vt:lpstr>
      <vt:lpstr>Last Time</vt:lpstr>
      <vt:lpstr>Mechanics</vt:lpstr>
      <vt:lpstr>Determine the stress and strain throughout a body</vt:lpstr>
      <vt:lpstr>The stress divergence equation derivation</vt:lpstr>
      <vt:lpstr>Simplified Cauchy for our typical system</vt:lpstr>
      <vt:lpstr>Solve for the stress throughout a pressurized cylinder (cladding tube) with thin walls</vt:lpstr>
      <vt:lpstr>Find the other two stresses for a thin-walled cylinder</vt:lpstr>
      <vt:lpstr>Determine if a fuel rod will exceed its yield stress</vt:lpstr>
      <vt:lpstr>Develop constitutive relations for thick-walled</vt:lpstr>
      <vt:lpstr>Small strain theory</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W. Beeler</cp:lastModifiedBy>
  <cp:revision>77</cp:revision>
  <dcterms:created xsi:type="dcterms:W3CDTF">2020-02-03T20:17:36Z</dcterms:created>
  <dcterms:modified xsi:type="dcterms:W3CDTF">2023-02-09T21:43:25Z</dcterms:modified>
</cp:coreProperties>
</file>